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8" r:id="rId6"/>
    <p:sldId id="259" r:id="rId7"/>
    <p:sldId id="260" r:id="rId8"/>
    <p:sldId id="262" r:id="rId9"/>
    <p:sldId id="263" r:id="rId10"/>
    <p:sldId id="264" r:id="rId11"/>
    <p:sldId id="287" r:id="rId12"/>
    <p:sldId id="265" r:id="rId13"/>
    <p:sldId id="288" r:id="rId14"/>
    <p:sldId id="270" r:id="rId15"/>
    <p:sldId id="271" r:id="rId16"/>
    <p:sldId id="272" r:id="rId17"/>
    <p:sldId id="274" r:id="rId18"/>
    <p:sldId id="275" r:id="rId19"/>
    <p:sldId id="276" r:id="rId20"/>
    <p:sldId id="282" r:id="rId21"/>
    <p:sldId id="279" r:id="rId22"/>
    <p:sldId id="285" r:id="rId23"/>
    <p:sldId id="280" r:id="rId24"/>
    <p:sldId id="286" r:id="rId25"/>
  </p:sldIdLst>
  <p:sldSz cx="9144000" cy="5143500"/>
  <p:notesSz cx="5143500" cy="9144000"/>
  <p:custDataLst>
    <p:tags r:id="rId2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F3A8C06-9820-4A3D-B665-E73F51B01F3D}" styleName="{7acd57fb-f165-413e-9a29-5551697132b8}">
    <a:wholeTbl>
      <a:tcTxStyle>
        <a:fontRef idx="none">
          <a:prstClr val="black"/>
        </a:fontRef>
      </a:tcTxStyle>
      <a:tcStyle>
        <a:tcBdr>
          <a:left>
            <a:ln w="19050" cmpd="sng">
              <a:solidFill>
                <a:srgbClr val="F9D36B"/>
              </a:solidFill>
            </a:ln>
          </a:left>
          <a:right>
            <a:ln w="19050" cmpd="sng">
              <a:solidFill>
                <a:srgbClr val="F9D36B"/>
              </a:solidFill>
            </a:ln>
          </a:right>
          <a:top>
            <a:ln w="19050" cmpd="sng">
              <a:solidFill>
                <a:srgbClr val="F9D36B"/>
              </a:solidFill>
            </a:ln>
          </a:top>
          <a:bottom>
            <a:ln w="19050" cmpd="sng">
              <a:solidFill>
                <a:srgbClr val="F9D36B"/>
              </a:solidFill>
            </a:ln>
          </a:bottom>
          <a:insideV>
            <a:ln w="19050" cmpd="sng">
              <a:solidFill>
                <a:srgbClr val="F9D36B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FCE8B2"/>
          </a:solidFill>
        </a:fill>
      </a:tcStyle>
    </a:band1H>
    <a:firstRow>
      <a:tcTxStyle>
        <a:fontRef idx="none">
          <a:prstClr val="black"/>
        </a:fontRef>
      </a:tcTxStyle>
      <a:tcStyle>
        <a:tcBdr>
          <a:left>
            <a:ln w="19050" cmpd="sng">
              <a:solidFill>
                <a:srgbClr val="F9D36B"/>
              </a:solidFill>
            </a:ln>
          </a:left>
          <a:right>
            <a:ln w="19050" cmpd="sng">
              <a:solidFill>
                <a:srgbClr val="F9D36B"/>
              </a:solidFill>
            </a:ln>
          </a:right>
          <a:top>
            <a:ln w="19050" cmpd="sng">
              <a:solidFill>
                <a:srgbClr val="F9D36B"/>
              </a:solidFill>
            </a:ln>
          </a:top>
          <a:bottom>
            <a:ln w="19050" cmpd="sng">
              <a:solidFill>
                <a:srgbClr val="F9D36B"/>
              </a:solidFill>
            </a:ln>
          </a:bottom>
          <a:insideV>
            <a:ln w="19050" cmpd="sng">
              <a:solidFill>
                <a:srgbClr val="F9D36B"/>
              </a:solidFill>
            </a:ln>
          </a:insideV>
        </a:tcBdr>
        <a:fill>
          <a:solidFill>
            <a:srgbClr val="FFFF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544830" y="527685"/>
            <a:ext cx="2348230" cy="982980"/>
            <a:chOff x="858" y="715"/>
            <a:chExt cx="3698" cy="1548"/>
          </a:xfrm>
        </p:grpSpPr>
        <p:sp>
          <p:nvSpPr>
            <p:cNvPr id="2" name="文本框 1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" name="文本框 3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17525" y="2158365"/>
            <a:ext cx="2348230" cy="982980"/>
            <a:chOff x="858" y="715"/>
            <a:chExt cx="3698" cy="1548"/>
          </a:xfrm>
        </p:grpSpPr>
        <p:sp>
          <p:nvSpPr>
            <p:cNvPr id="7" name="文本框 6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3422650" y="796925"/>
            <a:ext cx="2348230" cy="982980"/>
            <a:chOff x="858" y="715"/>
            <a:chExt cx="3698" cy="1548"/>
          </a:xfrm>
        </p:grpSpPr>
        <p:sp>
          <p:nvSpPr>
            <p:cNvPr id="10" name="文本框 9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2586355" y="2999105"/>
            <a:ext cx="2348230" cy="982980"/>
            <a:chOff x="858" y="715"/>
            <a:chExt cx="3698" cy="1548"/>
          </a:xfrm>
        </p:grpSpPr>
        <p:sp>
          <p:nvSpPr>
            <p:cNvPr id="13" name="文本框 12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5491480" y="1637665"/>
            <a:ext cx="2348230" cy="982980"/>
            <a:chOff x="858" y="715"/>
            <a:chExt cx="3698" cy="1548"/>
          </a:xfrm>
        </p:grpSpPr>
        <p:sp>
          <p:nvSpPr>
            <p:cNvPr id="16" name="文本框 15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5931535" y="3281045"/>
            <a:ext cx="2348230" cy="982980"/>
            <a:chOff x="858" y="715"/>
            <a:chExt cx="3698" cy="1548"/>
          </a:xfrm>
        </p:grpSpPr>
        <p:sp>
          <p:nvSpPr>
            <p:cNvPr id="19" name="文本框 18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544830" y="454025"/>
            <a:ext cx="2348230" cy="982980"/>
            <a:chOff x="858" y="715"/>
            <a:chExt cx="3698" cy="1548"/>
          </a:xfrm>
        </p:grpSpPr>
        <p:sp>
          <p:nvSpPr>
            <p:cNvPr id="2" name="文本框 1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4" name="文本框 3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17525" y="2084705"/>
            <a:ext cx="2348230" cy="982980"/>
            <a:chOff x="858" y="715"/>
            <a:chExt cx="3698" cy="1548"/>
          </a:xfrm>
        </p:grpSpPr>
        <p:sp>
          <p:nvSpPr>
            <p:cNvPr id="7" name="文本框 6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3422650" y="723265"/>
            <a:ext cx="2348230" cy="982980"/>
            <a:chOff x="858" y="715"/>
            <a:chExt cx="3698" cy="1548"/>
          </a:xfrm>
        </p:grpSpPr>
        <p:sp>
          <p:nvSpPr>
            <p:cNvPr id="10" name="文本框 9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2586355" y="2925445"/>
            <a:ext cx="2348230" cy="982980"/>
            <a:chOff x="858" y="715"/>
            <a:chExt cx="3698" cy="1548"/>
          </a:xfrm>
        </p:grpSpPr>
        <p:sp>
          <p:nvSpPr>
            <p:cNvPr id="13" name="文本框 12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5491480" y="1564005"/>
            <a:ext cx="2348230" cy="982980"/>
            <a:chOff x="858" y="715"/>
            <a:chExt cx="3698" cy="1548"/>
          </a:xfrm>
        </p:grpSpPr>
        <p:sp>
          <p:nvSpPr>
            <p:cNvPr id="16" name="文本框 15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5931535" y="3281045"/>
            <a:ext cx="2348230" cy="982980"/>
            <a:chOff x="858" y="715"/>
            <a:chExt cx="3698" cy="1548"/>
          </a:xfrm>
        </p:grpSpPr>
        <p:sp>
          <p:nvSpPr>
            <p:cNvPr id="19" name="文本框 18"/>
            <p:cNvSpPr txBox="1"/>
            <p:nvPr userDrawn="1"/>
          </p:nvSpPr>
          <p:spPr>
            <a:xfrm rot="20040000">
              <a:off x="858" y="1683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 rot="20040000">
              <a:off x="2890" y="715"/>
              <a:ext cx="16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90000"/>
                    </a:schemeClr>
                  </a:solidFill>
                </a:rPr>
                <a:t>Yachao.K </a:t>
              </a:r>
              <a:endParaRPr lang="en-US" altLang="zh-CN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一元一次方程习题拓展课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FF7B00"/>
          </a:solidFill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智能PPT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46" b="16146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破解关键：寻找“不变量”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628650" y="171323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题型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三</a:t>
            </a: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：相遇与追及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8650" y="2397760"/>
            <a:ext cx="2413000" cy="8845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zh-CN" alt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例题</a:t>
            </a:r>
            <a:r>
              <a:rPr lang="en-US" altLang="zh-CN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3</a:t>
            </a:r>
            <a:r>
              <a:rPr lang="zh-CN" alt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：</a:t>
            </a: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甲、乙两人从相距30公里的A、B两地同时出发，相向而行。甲每小时走4公里，乙每小时走6公里。甲带了一只小狗，狗以每小时10公里的速度在两人之间往返奔跑，直到两人相遇为止。请问：两人相遇时，这只小狗一共跑了多少公里？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63035" y="1679575"/>
            <a:ext cx="475742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 陷阱：纠结于小狗每次往返的复杂路程。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 破局：发现无论路径多复杂，小狗奔跑的总时间 = 两人从出发到相遇的时间。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 建模：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设相遇时间为 t 小时。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4t + 6t = 30 → t = 3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4. 求解：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小狗路程 = 10 × 3 = 30 (公里)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项目式学习实战启航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实战项目：校园爱心义卖定价优化师</a:t>
            </a:r>
            <a:endParaRPr lang="en-US" sz="22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真实问题驱动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以班级爱心义卖为背景，提出核心问题：如何定价才能兼顾吸引力与善款最大化。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数学建模起点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将商品售价、销量与成本关联，构建利润与价格间的一次函数关系模型。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方案决策支撑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通过方程模型预测不同定价下的收益，用数据支持最优决策。</a:t>
            </a:r>
            <a:endParaRPr 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571500" y="3449955"/>
            <a:ext cx="8001000" cy="622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核心驱动问题：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“如何为我们的义卖商品（如手工饮品、文具福袋）定价，才能在吸引同学的同时，为爱心基金筹集到最多的善款？”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你的项目任务清单</a:t>
            </a:r>
            <a:endParaRPr lang="en-US" sz="22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15515" y="121793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47140" y="180848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调查成本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247140" y="205613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确定你的商品单件成本 C 元。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（方程的常数项）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91935" y="121793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23560" y="180848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建立模型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623560" y="2056130"/>
            <a:ext cx="2413000" cy="615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假设每涨价1元，销量减少 k 件。建立总利润 W = (售价 - C) × 销量 的方程模型。（核心方程）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15515" y="29781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47140" y="35687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数据分析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247140" y="38163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通过小范围问卷，估算 k 值，求解能使 W 最大的最优售价。（方程求解与应用）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6" name="图片 15" descr="演讲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1935" y="2978150"/>
            <a:ext cx="476885" cy="476885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>
            <a:off x="5623560" y="35623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展示说服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5623560" y="3810000"/>
            <a:ext cx="2413000" cy="615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用你的方程模型和计算结果，制作方案海报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如何评价我们的成果？</a:t>
            </a:r>
            <a:endParaRPr lang="en-US" sz="37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46" b="16146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采用三维度量表评估数学建模、推理能力与项目表现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aphicFrame>
        <p:nvGraphicFramePr>
          <p:cNvPr id="24" name="表格 23"/>
          <p:cNvGraphicFramePr/>
          <p:nvPr>
            <p:custDataLst>
              <p:tags r:id="rId3"/>
            </p:custDataLst>
          </p:nvPr>
        </p:nvGraphicFramePr>
        <p:xfrm>
          <a:off x="571500" y="1476375"/>
          <a:ext cx="7731760" cy="3247390"/>
        </p:xfrm>
        <a:graphic>
          <a:graphicData uri="http://schemas.openxmlformats.org/drawingml/2006/table">
            <a:tbl>
              <a:tblPr firstRow="1" bandRow="1">
                <a:tableStyleId>{EF3A8C06-9820-4A3D-B665-E73F51B01F3D}</a:tableStyleId>
              </a:tblPr>
              <a:tblGrid>
                <a:gridCol w="1932940"/>
                <a:gridCol w="1932940"/>
                <a:gridCol w="1932940"/>
                <a:gridCol w="1932940"/>
              </a:tblGrid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评价维度</a:t>
                      </a:r>
                      <a:endParaRPr lang="zh-CN" altLang="en-US" sz="1200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</a:t>
                      </a:r>
                      <a:endParaRPr lang="zh-CN" altLang="en-US" sz="1200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良好</a:t>
                      </a:r>
                      <a:endParaRPr lang="zh-CN" altLang="en-US" sz="1200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达标</a:t>
                      </a:r>
                      <a:endParaRPr lang="zh-CN" altLang="en-US" sz="1200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949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数学建模</a:t>
                      </a:r>
                      <a:endParaRPr lang="zh-CN" altLang="en-US" sz="1200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fontAlgn="auto">
                        <a:lnSpc>
                          <a:spcPts val="2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能独立、精准地将现实问题转化为方程</a:t>
                      </a:r>
                      <a:endParaRPr lang="zh-CN" alt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fontAlgn="auto">
                        <a:lnSpc>
                          <a:spcPts val="2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在提示下完成问题转化与建模</a:t>
                      </a:r>
                      <a:endParaRPr lang="zh-CN" alt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fontAlgn="auto">
                        <a:lnSpc>
                          <a:spcPts val="2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理解模型，能参与讨论</a:t>
                      </a:r>
                      <a:endParaRPr lang="zh-CN" alt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9505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解题与推理</a:t>
                      </a:r>
                      <a:endParaRPr lang="zh-CN" altLang="en-US" sz="1200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fontAlgn="auto">
                        <a:lnSpc>
                          <a:spcPts val="2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准确解答全部例题，逻辑清晰严谨</a:t>
                      </a:r>
                      <a:endParaRPr lang="zh-CN" alt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fontAlgn="auto">
                        <a:lnSpc>
                          <a:spcPts val="2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能解答大部分题目，步骤完整</a:t>
                      </a:r>
                      <a:endParaRPr lang="zh-CN" alt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fontAlgn="auto">
                        <a:lnSpc>
                          <a:spcPts val="2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掌握基础解法</a:t>
                      </a:r>
                      <a:endParaRPr lang="zh-CN" alt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9505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项目实践</a:t>
                      </a:r>
                      <a:endParaRPr lang="zh-CN" altLang="en-US" sz="1200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fontAlgn="auto">
                        <a:lnSpc>
                          <a:spcPts val="2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模型有创新，数据详实，展示出色</a:t>
                      </a:r>
                      <a:endParaRPr lang="zh-CN" alt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fontAlgn="auto">
                        <a:lnSpc>
                          <a:spcPts val="2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完整执行项目步骤，结论合理</a:t>
                      </a:r>
                      <a:endParaRPr lang="zh-CN" alt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fontAlgn="auto">
                        <a:lnSpc>
                          <a:spcPts val="2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参与项目，完成任务</a:t>
                      </a:r>
                      <a:endParaRPr lang="zh-CN" altLang="en-US" sz="1200" b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明确优秀标准：独立建模、数据支撑、表达清晰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28750"/>
            <a:ext cx="8382000" cy="34861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12094" y="2576513"/>
            <a:ext cx="38100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81050" y="3805238"/>
            <a:ext cx="18430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自主建模能力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04800" y="4057650"/>
            <a:ext cx="279558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能够独立识别问题中的等量关系，准确设立未知数并构建方程，实现从实际问题到数学模型的完整转化。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393281" y="3338512"/>
            <a:ext cx="38100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2662238" y="1466850"/>
            <a:ext cx="18430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数据驱动决策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185988" y="1719263"/>
            <a:ext cx="279558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模型建立基于实际调查或合理估算，强调数据在建模过程中的核心作用，体现科学决策意识。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274469" y="2576513"/>
            <a:ext cx="38100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4543425" y="3805238"/>
            <a:ext cx="18430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逻辑严谨解题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067175" y="4057650"/>
            <a:ext cx="27955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解题步骤完整，推理过程严密，结果经过验证，展现出扎实的数学思维与表达能力。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55656" y="3338512"/>
            <a:ext cx="38100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6424613" y="1676400"/>
            <a:ext cx="18430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多维方案呈现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5948363" y="1928813"/>
            <a:ext cx="27955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善于结合图表与文字清晰展示模型思路，语言具有说服力，有效传达模型价值与优化建议。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结语：让数学照亮现实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46" b="16146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凝练核心收获：方程是连接抽象数学与现实世界的桥梁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数学即工具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方程不仅是符号运算，更是刻画现实数量关系的有力工具。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建模为核心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从实际问题中提取等量关系，是应用方程解决真实挑战的关键。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思维可迁移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掌握“设未知—列等式—求解验证”的模式，适用于多种场景。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1694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知识有温度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4599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通过义卖定价等项目，让数学服务于集体，体现其社会价值。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以智慧方案服务集体，实现知识价值与社会情感的双重成长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42875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贡献集体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用方程优化义卖定价，将数学成果转化为真实善款，让知识服务于班级与社会。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42875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04800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情感升华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29565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在合作建模中学会倾听与表达，体验责任与担当，实现个人成长与团队共赢。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42875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04800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价值认同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29565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通过解决真实问题获得成就感，建立对数学应用价值的深刻认同与学习内驱力。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本节课的学习地图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布置课后任务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2019300"/>
            <a:ext cx="2085340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694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课堂习题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2475" y="315991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完成“分组问题”与“小狗问题”的完整步骤书写。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6025" y="2019300"/>
            <a:ext cx="2085975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8694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小组项目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838450" y="315991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启动义卖项目，完成“步骤1：成本调查”与“步骤2：初步模型建立”。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019300"/>
            <a:ext cx="2085975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8694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完成补充练习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4924425" y="315991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完成补充练习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3-7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题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7975" y="2019300"/>
            <a:ext cx="2085975" cy="22669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8694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强化建模意识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315991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在解答中体现从实际情境抽象为数学问题的思维过程。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7B00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46" b="16146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本节课的学习地图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307895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知识回顾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369469"/>
            <a:ext cx="2076301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巩固解方程的核心技能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307895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思维进阶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369469"/>
            <a:ext cx="2076301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挑战两类经典应用难题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307895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项目实战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369469"/>
            <a:ext cx="2076301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用方程解决真实校园问题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挑战比例分配与行程问题中的高阶思维陷阱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识别等量关系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在分组问题中抓住‘总人数不变’这一核心等量关系，是建立方程的关键起点。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突破复杂路径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面对小狗往返奔跑的复杂过程，需跳出细节，关注其奔跑时间与相遇时间相等。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设元策略选择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合理设定未知数（如小组数而非总人数），可简化方程结构，提升建模效率。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抽象核心模型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从具体情境中提炼出时间或总量守恒的数学本质，实现由繁到简的思维跃迁。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核心技能巩固训练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292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820" r="820"/>
          <a:stretch>
            <a:fillRect/>
          </a:stretch>
        </p:blipFill>
        <p:spPr>
          <a:xfrm>
            <a:off x="0" y="0"/>
            <a:ext cx="9144000" cy="52292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攻克含括号与分母的复杂方程：规范去括号与合并流程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28750"/>
            <a:ext cx="8382000" cy="3609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190500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遵循去括号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195513"/>
            <a:ext cx="162877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按照去括号法则，先处理括号内的表达式。注意负号后每一项都要变号。合理运用乘法分配律展开括号。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190500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运用分配律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195513"/>
            <a:ext cx="162877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利用乘法分配律将系数乘到括号内各项。确保每一项都正确展开。避免遗漏或符号错误。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190500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注意符号变化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195513"/>
            <a:ext cx="162877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特别关注负号带来的符号反转。减法相当于加负数，需整体变号。保持运算中的符号准确性。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190500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移项变符号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195513"/>
            <a:ext cx="162877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移项时必须同步改变项的符号。将同类项集中到方程同侧。便于后续合并与化简。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110413" y="34051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6429375" y="37957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合并同类项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429375" y="4086225"/>
            <a:ext cx="162877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将相同字母部分的项进行合并。简化方程结构，降低复杂度。为求解创造清晰路径。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329238" y="34051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4648200" y="37957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运算按顺序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4648200" y="4086225"/>
            <a:ext cx="162877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严格遵循先算括号，再乘除，最后加减的顺序。保证每步逻辑正确。防止计算出错。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48062" y="34051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2867025" y="37957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求解代入验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2867025" y="4086225"/>
            <a:ext cx="162877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将求得的解重新代入原方程。检验等式是否成立。确认结果的准确性与合理性。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1766888" y="34051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85850" y="37957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验证结果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085850" y="4086225"/>
            <a:ext cx="162877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通过代入法验证解的正确性。确保无计算或符号疏漏。完成解题闭环，提升可靠性。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46" b="16146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两类必会题型：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1157605" y="171323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题型一：含括号、分母方程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157605" y="239776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例题1：解方程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3(2x - 5) - 2(3x + 1) = 4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提示：去括号，注意符号，合并同类项。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448300" y="171323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题型二：比例分配问题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448300" y="2397760"/>
            <a:ext cx="2413000" cy="8845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例题2：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某班学生分组劳动。若每组7人，则多3人；若每组8人，则最后一组只有4人。问该班共有多少人？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提示：抓住“总人数不变”建立等式。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46" b="16146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思路剖析：比例分配问题详解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628650" y="171323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题型二：比例分配问题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8650" y="2397760"/>
            <a:ext cx="2413000" cy="8845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例题2：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某班学生分组劳动。若每组7人，则多3人；若每组8人，则最后一组只有4人。问该班共有多少人？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提示：抓住“总人数不变”建立等式。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63035" y="1447165"/>
            <a:ext cx="475742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设未知数：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设共有 x 个小组（或直接设总人数，这里设小组数更直观）。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第一种分组法：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总人数 = 7x + 3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第二种分组法：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总人数 = 8(x - 1) + 4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（因为最后一组只有4人，不满8人，所以是 x-1 个满组）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建立并求解方程：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7x + 3 = 8(x - 1) + 4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7x + 3 = 8x - 8 + 4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7x + 3 = 8x - 4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x = 7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求解答案：</a:t>
            </a:r>
            <a:endParaRPr 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algn="l">
              <a:lnSpc>
                <a:spcPts val="1650"/>
              </a:lnSpc>
              <a:buClrTx/>
              <a:buSzTx/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总人数 = 7 * 7 + 3 = 52 (人)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46" b="16146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思维进阶：经典“行程问题”</a:t>
            </a:r>
            <a:endParaRPr 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3365500" y="171323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题型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</a:t>
            </a: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：相遇与追及</a:t>
            </a:r>
            <a:endParaRPr 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5" name="Text 6"/>
          <p:cNvSpPr/>
          <p:nvPr/>
        </p:nvSpPr>
        <p:spPr>
          <a:xfrm>
            <a:off x="1014730" y="2397760"/>
            <a:ext cx="7114540" cy="8845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zh-CN" alt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例题</a:t>
            </a:r>
            <a:r>
              <a:rPr lang="en-US" altLang="zh-CN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r>
              <a:rPr lang="zh-CN" alt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甲、乙两人从相距30公里的A、B两地同时出发，相向而行。甲每小时走4公里，乙每小时走6公里。甲带了一只小狗，狗以每小时10公里的速度在两人之间往返奔跑，直到两人相遇为止。请问：两人相遇时，这只小狗一共跑了多少公里？</a:t>
            </a:r>
            <a:endParaRPr lang="en-US" sz="1050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8*255"/>
  <p:tag name="TABLE_ENDDRAG_RECT" val="45*116*608*255"/>
</p:tagLst>
</file>

<file path=ppt/tags/tag2.xml><?xml version="1.0" encoding="utf-8"?>
<p:tagLst xmlns:p="http://schemas.openxmlformats.org/presentationml/2006/main">
  <p:tag name="commondata" val="eyJoZGlkIjoiZjA2ODg5NTlhMDYyNGE3ZTZkMjVlNTM4ZjhiOTIxZTIifQ=="/>
  <p:tag name="resource_record_key" val="{&quot;29&quot;:[20736793]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2658</Words>
  <Application>WPS 演示</Application>
  <PresentationFormat>On-screen Show (16:9)</PresentationFormat>
  <Paragraphs>314</Paragraphs>
  <Slides>21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YC. Kang</cp:lastModifiedBy>
  <cp:revision>4</cp:revision>
  <dcterms:created xsi:type="dcterms:W3CDTF">2026-01-17T11:50:00Z</dcterms:created>
  <dcterms:modified xsi:type="dcterms:W3CDTF">2026-01-17T12:31:32Z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BB746269224148E7A77876AAD633DDCB_13</vt:lpwstr>
  </property>
  <property fmtid="{D5CDD505-2E9C-101B-9397-08002B2CF9AE}" pid="3" name="KSOProductBuildVer">
    <vt:lpwstr>2052-12.1.0.16929</vt:lpwstr>
  </property>
</Properties>
</file>